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57" r:id="rId4"/>
    <p:sldId id="260" r:id="rId6"/>
    <p:sldId id="261" r:id="rId7"/>
    <p:sldId id="301" r:id="rId8"/>
    <p:sldId id="302" r:id="rId9"/>
    <p:sldId id="314" r:id="rId10"/>
    <p:sldId id="267" r:id="rId11"/>
    <p:sldId id="294" r:id="rId12"/>
    <p:sldId id="315" r:id="rId13"/>
    <p:sldId id="271" r:id="rId14"/>
  </p:sldIdLst>
  <p:sldSz cx="12192000" cy="6858000"/>
  <p:notesSz cx="12192000" cy="6858000"/>
  <p:custDataLst>
    <p:tags r:id="rId18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69" userDrawn="1">
          <p15:clr>
            <a:srgbClr val="A4A3A4"/>
          </p15:clr>
        </p15:guide>
        <p15:guide id="2" pos="21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2969"/>
        <p:guide pos="211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现有方法虽然取得了一定的性能，但仍存在以下几个缺陷：</a:t>
            </a:r>
            <a:endParaRPr lang="zh-CN" altLang="en-US"/>
          </a:p>
          <a:p>
            <a:r>
              <a:rPr lang="en-US" altLang="zh-CN"/>
              <a:t>1</a:t>
            </a:r>
            <a:r>
              <a:rPr lang="zh-CN" altLang="en-US"/>
              <a:t>）跨模态特征融合不足。如图</a:t>
            </a:r>
            <a:r>
              <a:rPr lang="en-US" altLang="zh-CN"/>
              <a:t>1</a:t>
            </a:r>
            <a:r>
              <a:rPr lang="zh-CN" altLang="en-US"/>
              <a:t>（</a:t>
            </a:r>
            <a:r>
              <a:rPr lang="en-US" altLang="zh-CN"/>
              <a:t>a</a:t>
            </a:r>
            <a:r>
              <a:rPr lang="zh-CN" altLang="en-US"/>
              <a:t>）所示，现有方法通常采用拼接、相加、相似性重新加权和注意力来融合来自不同模态的特征。然而，诸如连接和添加的线性操作不考虑上下文语义信息。虽然相似性加权和注意力可以捕获跨模态特征的一致性，但它只代表了原始信息的一部分。</a:t>
            </a:r>
            <a:endParaRPr lang="zh-CN" altLang="en-US"/>
          </a:p>
          <a:p>
            <a:r>
              <a:rPr lang="en-US" altLang="zh-CN"/>
              <a:t>2)</a:t>
            </a:r>
            <a:r>
              <a:rPr lang="zh-CN" altLang="en-US"/>
              <a:t>模糊特征分类现有的方法仅在新闻级别（图像</a:t>
            </a:r>
            <a:r>
              <a:rPr lang="en-US" altLang="zh-CN"/>
              <a:t>-</a:t>
            </a:r>
            <a:r>
              <a:rPr lang="zh-CN" altLang="en-US"/>
              <a:t>文本对）实现检测，并且不考虑特征级别（图像和文本之间）的差异。如图</a:t>
            </a:r>
            <a:r>
              <a:rPr lang="en-US" altLang="zh-CN"/>
              <a:t>1</a:t>
            </a:r>
            <a:r>
              <a:rPr lang="zh-CN" altLang="en-US"/>
              <a:t>（</a:t>
            </a:r>
            <a:r>
              <a:rPr lang="en-US" altLang="zh-CN"/>
              <a:t>a</a:t>
            </a:r>
            <a:r>
              <a:rPr lang="zh-CN" altLang="en-US"/>
              <a:t>）所示，由于来自不同新闻的跨模态特征的高度相似性，这可能导致图像</a:t>
            </a:r>
            <a:r>
              <a:rPr lang="en-US" altLang="zh-CN"/>
              <a:t>-</a:t>
            </a:r>
            <a:r>
              <a:rPr lang="zh-CN" altLang="en-US"/>
              <a:t>文本对的不正确配对。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一个可变掩码阈值矩阵</a:t>
            </a:r>
            <a:r>
              <a:rPr lang="en-US" altLang="zh-CN"/>
              <a:t>Θ</a:t>
            </a:r>
            <a:r>
              <a:rPr lang="zh-CN" altLang="en-US"/>
              <a:t>，通过将查询和键连接到一个全连接网络中来计算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slideLayout" Target="../slideLayouts/slideLayout5.xml"/><Relationship Id="rId16" Type="http://schemas.openxmlformats.org/officeDocument/2006/relationships/image" Target="../media/image15.png"/><Relationship Id="rId15" Type="http://schemas.openxmlformats.org/officeDocument/2006/relationships/tags" Target="../tags/tag1.xml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61.png"/><Relationship Id="rId7" Type="http://schemas.openxmlformats.org/officeDocument/2006/relationships/image" Target="../media/image60.png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8" Type="http://schemas.openxmlformats.org/officeDocument/2006/relationships/notesSlide" Target="../notesSlides/notesSlide2.xml"/><Relationship Id="rId17" Type="http://schemas.openxmlformats.org/officeDocument/2006/relationships/slideLayout" Target="../slideLayouts/slideLayout1.xml"/><Relationship Id="rId16" Type="http://schemas.openxmlformats.org/officeDocument/2006/relationships/image" Target="../media/image34.png"/><Relationship Id="rId15" Type="http://schemas.openxmlformats.org/officeDocument/2006/relationships/image" Target="../media/image33.png"/><Relationship Id="rId14" Type="http://schemas.openxmlformats.org/officeDocument/2006/relationships/image" Target="../media/image32.png"/><Relationship Id="rId13" Type="http://schemas.openxmlformats.org/officeDocument/2006/relationships/image" Target="../media/image31.png"/><Relationship Id="rId12" Type="http://schemas.openxmlformats.org/officeDocument/2006/relationships/image" Target="../media/image30.png"/><Relationship Id="rId11" Type="http://schemas.openxmlformats.org/officeDocument/2006/relationships/image" Target="../media/image29.png"/><Relationship Id="rId10" Type="http://schemas.openxmlformats.org/officeDocument/2006/relationships/image" Target="../media/image28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png"/><Relationship Id="rId8" Type="http://schemas.openxmlformats.org/officeDocument/2006/relationships/image" Target="../media/image36.png"/><Relationship Id="rId7" Type="http://schemas.openxmlformats.org/officeDocument/2006/relationships/image" Target="../media/image3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40.png"/><Relationship Id="rId11" Type="http://schemas.openxmlformats.org/officeDocument/2006/relationships/image" Target="../media/image39.png"/><Relationship Id="rId10" Type="http://schemas.openxmlformats.org/officeDocument/2006/relationships/image" Target="../media/image38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3.png"/><Relationship Id="rId8" Type="http://schemas.openxmlformats.org/officeDocument/2006/relationships/image" Target="../media/image42.png"/><Relationship Id="rId7" Type="http://schemas.openxmlformats.org/officeDocument/2006/relationships/image" Target="../media/image41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46.png"/><Relationship Id="rId11" Type="http://schemas.openxmlformats.org/officeDocument/2006/relationships/image" Target="../media/image45.png"/><Relationship Id="rId10" Type="http://schemas.openxmlformats.org/officeDocument/2006/relationships/image" Target="../media/image44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49.png"/><Relationship Id="rId8" Type="http://schemas.openxmlformats.org/officeDocument/2006/relationships/image" Target="../media/image48.png"/><Relationship Id="rId7" Type="http://schemas.openxmlformats.org/officeDocument/2006/relationships/image" Target="../media/image24.png"/><Relationship Id="rId6" Type="http://schemas.openxmlformats.org/officeDocument/2006/relationships/image" Target="../media/image23.png"/><Relationship Id="rId5" Type="http://schemas.openxmlformats.org/officeDocument/2006/relationships/image" Target="../media/image16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6" Type="http://schemas.openxmlformats.org/officeDocument/2006/relationships/slideLayout" Target="../slideLayouts/slideLayout1.xml"/><Relationship Id="rId15" Type="http://schemas.openxmlformats.org/officeDocument/2006/relationships/image" Target="../media/image55.png"/><Relationship Id="rId14" Type="http://schemas.openxmlformats.org/officeDocument/2006/relationships/image" Target="../media/image54.png"/><Relationship Id="rId13" Type="http://schemas.openxmlformats.org/officeDocument/2006/relationships/image" Target="../media/image53.png"/><Relationship Id="rId12" Type="http://schemas.openxmlformats.org/officeDocument/2006/relationships/image" Target="../media/image52.png"/><Relationship Id="rId11" Type="http://schemas.openxmlformats.org/officeDocument/2006/relationships/image" Target="../media/image51.png"/><Relationship Id="rId10" Type="http://schemas.openxmlformats.org/officeDocument/2006/relationships/image" Target="../media/image50.png"/><Relationship Id="rId1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58.png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59.png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89" y="986027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724140" y="5937885"/>
            <a:ext cx="3748405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Tingting</a:t>
            </a:r>
            <a:r>
              <a:rPr sz="2400" b="1" spc="-3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400" b="1" spc="-3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Zhang</a:t>
            </a:r>
            <a:endParaRPr lang="en-US" sz="2400" b="1" spc="-3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677400" y="5257800"/>
            <a:ext cx="2520950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cs typeface="Noto Sans Mono CJK HK"/>
              </a:rPr>
              <a:t>AAAI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cs typeface="Noto Sans Mono CJK HK"/>
              </a:rPr>
              <a:t> 2025</a:t>
            </a:r>
            <a:endParaRPr lang="en-US" sz="1600" b="1" spc="5" dirty="0">
              <a:solidFill>
                <a:srgbClr val="1F4E79"/>
              </a:solidFill>
              <a:latin typeface="Noto Sans Mono CJK HK"/>
              <a:cs typeface="Noto Sans Mono CJK H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114800" y="5181600"/>
            <a:ext cx="483171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Code: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zh-CN" sz="1600" spc="-40" dirty="0">
                <a:latin typeface="Arial" panose="020B0604020202020204"/>
                <a:cs typeface="Arial" panose="020B0604020202020204"/>
              </a:rPr>
              <a:t>https://github.com/primebo1/FAMNet.</a:t>
            </a:r>
            <a:endParaRPr lang="en-US" altLang="zh-CN" sz="1600" spc="-4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2" name="object 38"/>
          <p:cNvSpPr txBox="1"/>
          <p:nvPr>
            <p:custDataLst>
              <p:tags r:id="rId15"/>
            </p:custDataLst>
          </p:nvPr>
        </p:nvSpPr>
        <p:spPr>
          <a:xfrm>
            <a:off x="394335" y="1447800"/>
            <a:ext cx="11479530" cy="873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FAMNet: Frequency-aware Matching Network for Cross-domain Few-shot Medical Image Segmentation</a:t>
            </a:r>
            <a:endParaRPr lang="en-US" altLang="zh-CN"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5" name="灯片编号占位符 24"/>
          <p:cNvSpPr>
            <a:spLocks noGrp="1"/>
          </p:cNvSpPr>
          <p:nvPr>
            <p:ph type="sldNum" sz="quarter" idx="7"/>
          </p:nvPr>
        </p:nvSpPr>
        <p:spPr/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80770" y="2876550"/>
            <a:ext cx="10029825" cy="11049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5151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1800" y="1524000"/>
            <a:ext cx="6000750" cy="20193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4200" y="3810000"/>
            <a:ext cx="5895975" cy="19145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5151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01896" y="426719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8827" y="593852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7"/>
          </p:nvPr>
        </p:nvSpPr>
        <p:spPr>
          <a:xfrm>
            <a:off x="9387840" y="65151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sp>
        <p:nvSpPr>
          <p:cNvPr id="20" name="文本框 19"/>
          <p:cNvSpPr txBox="1"/>
          <p:nvPr/>
        </p:nvSpPr>
        <p:spPr>
          <a:xfrm>
            <a:off x="6172200" y="2819400"/>
            <a:ext cx="5796915" cy="19164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1) Intra-domain variations: Medical images exhibit significant variability between individual organs.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2) Inter-domain variations: Even within the same organ or region, the spatial domain similarity demonstrates low correlation across different domains.</a:t>
            </a:r>
            <a:endParaRPr lang="en-US" altLang="zh-CN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1371600"/>
            <a:ext cx="5612130" cy="51898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75352" y="50642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504305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800" y="1295400"/>
            <a:ext cx="10330815" cy="55156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4770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grpSp>
        <p:nvGrpSpPr>
          <p:cNvPr id="30" name="组合 29"/>
          <p:cNvGrpSpPr>
            <a:grpSpLocks noChangeAspect="1"/>
          </p:cNvGrpSpPr>
          <p:nvPr/>
        </p:nvGrpSpPr>
        <p:grpSpPr>
          <a:xfrm>
            <a:off x="685800" y="1828800"/>
            <a:ext cx="1900562" cy="360000"/>
            <a:chOff x="1440" y="2880"/>
            <a:chExt cx="5550" cy="945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40" y="2880"/>
              <a:ext cx="5550" cy="945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600" y="2880"/>
              <a:ext cx="225" cy="60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00" y="2880"/>
              <a:ext cx="410" cy="120"/>
            </a:xfrm>
            <a:prstGeom prst="rect">
              <a:avLst/>
            </a:prstGeom>
          </p:spPr>
        </p:pic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800" y="2286000"/>
            <a:ext cx="1896338" cy="360000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152400" y="2743200"/>
            <a:ext cx="71367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a </a:t>
            </a:r>
            <a:r>
              <a:rPr lang="en-US" altLang="zh-CN" sz="2400" b="1"/>
              <a:t>Coarse Prediction Generation (CPG) module</a:t>
            </a:r>
            <a:r>
              <a:rPr lang="en-US" altLang="zh-CN" sz="2400"/>
              <a:t> </a:t>
            </a:r>
            <a:endParaRPr lang="en-US" altLang="zh-CN" sz="2400"/>
          </a:p>
          <a:p>
            <a:r>
              <a:rPr lang="en-US" altLang="zh-CN" sz="2400"/>
              <a:t>for generating a coarse prediction of the query mask.</a:t>
            </a:r>
            <a:endParaRPr lang="en-US" altLang="zh-CN" sz="2400"/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2000" y="3810000"/>
            <a:ext cx="4283075" cy="652145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4800" y="4648200"/>
            <a:ext cx="4723765" cy="436880"/>
          </a:xfrm>
          <a:prstGeom prst="rect">
            <a:avLst/>
          </a:prstGeom>
        </p:spPr>
      </p:pic>
      <p:grpSp>
        <p:nvGrpSpPr>
          <p:cNvPr id="47" name="组合 46"/>
          <p:cNvGrpSpPr/>
          <p:nvPr/>
        </p:nvGrpSpPr>
        <p:grpSpPr>
          <a:xfrm>
            <a:off x="2819400" y="1829435"/>
            <a:ext cx="1491615" cy="308610"/>
            <a:chOff x="4800" y="1200"/>
            <a:chExt cx="3284" cy="600"/>
          </a:xfrm>
        </p:grpSpPr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>
            <a:xfrm>
              <a:off x="4800" y="1200"/>
              <a:ext cx="3285" cy="600"/>
            </a:xfrm>
            <a:prstGeom prst="rect">
              <a:avLst/>
            </a:prstGeom>
          </p:spPr>
        </p:pic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720" y="1200"/>
              <a:ext cx="615" cy="45"/>
            </a:xfrm>
            <a:prstGeom prst="rect">
              <a:avLst/>
            </a:prstGeom>
          </p:spPr>
        </p:pic>
      </p:grpSp>
      <p:pic>
        <p:nvPicPr>
          <p:cNvPr id="49" name="图片 4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19400" y="2286000"/>
            <a:ext cx="1521460" cy="349250"/>
          </a:xfrm>
          <a:prstGeom prst="rect">
            <a:avLst/>
          </a:prstGeom>
        </p:spPr>
      </p:pic>
      <p:sp>
        <p:nvSpPr>
          <p:cNvPr id="50" name="文本框 49"/>
          <p:cNvSpPr txBox="1"/>
          <p:nvPr/>
        </p:nvSpPr>
        <p:spPr>
          <a:xfrm>
            <a:off x="4419600" y="1981200"/>
            <a:ext cx="8947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C</a:t>
            </a:r>
            <a:r>
              <a:rPr lang="en-US" altLang="en-US"/>
              <a:t>×</a:t>
            </a:r>
            <a:r>
              <a:rPr lang="en-US" altLang="zh-CN"/>
              <a:t>H</a:t>
            </a:r>
            <a:r>
              <a:rPr lang="en-US" altLang="en-US"/>
              <a:t>×</a:t>
            </a:r>
            <a:r>
              <a:rPr lang="en-US" altLang="zh-CN"/>
              <a:t>W</a:t>
            </a:r>
            <a:endParaRPr lang="en-US" altLang="zh-CN"/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28800" y="5029200"/>
            <a:ext cx="1823720" cy="220980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01000" y="1371600"/>
            <a:ext cx="3564255" cy="40176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4770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sp>
        <p:nvSpPr>
          <p:cNvPr id="18" name="文本框 17"/>
          <p:cNvSpPr txBox="1"/>
          <p:nvPr/>
        </p:nvSpPr>
        <p:spPr>
          <a:xfrm>
            <a:off x="304800" y="1371600"/>
            <a:ext cx="116065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a </a:t>
            </a:r>
            <a:r>
              <a:rPr lang="en-US" altLang="zh-CN" sz="2400" b="1"/>
              <a:t>Frequency-aware Matching (FAM) module</a:t>
            </a:r>
            <a:r>
              <a:rPr lang="en-US" altLang="zh-CN" sz="2400"/>
              <a:t> </a:t>
            </a:r>
            <a:endParaRPr lang="en-US" altLang="zh-CN" sz="2400"/>
          </a:p>
          <a:p>
            <a:r>
              <a:rPr lang="en-US" altLang="zh-CN" sz="2400"/>
              <a:t>for performing frequency-aware matching between support and query foreground features.</a:t>
            </a:r>
            <a:endParaRPr lang="en-US" altLang="zh-CN" sz="2400"/>
          </a:p>
        </p:txBody>
      </p:sp>
      <p:sp>
        <p:nvSpPr>
          <p:cNvPr id="19" name="文本框 18"/>
          <p:cNvSpPr txBox="1"/>
          <p:nvPr/>
        </p:nvSpPr>
        <p:spPr>
          <a:xfrm>
            <a:off x="381000" y="2514600"/>
            <a:ext cx="5778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Multi-Spectral Decoupling of Foreground Features</a:t>
            </a:r>
            <a:endParaRPr lang="en-US" altLang="zh-CN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" y="2971800"/>
            <a:ext cx="5530850" cy="79248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2600" y="4038600"/>
            <a:ext cx="4503420" cy="38227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00" y="4572000"/>
            <a:ext cx="6172835" cy="109156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6800" y="5943600"/>
            <a:ext cx="5227320" cy="71882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01000" y="2514600"/>
            <a:ext cx="3408045" cy="4258310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6629400" y="31242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C</a:t>
            </a:r>
            <a:r>
              <a:rPr lang="en-US" altLang="en-US"/>
              <a:t>×</a:t>
            </a:r>
            <a:r>
              <a:rPr lang="en-US" altLang="zh-CN"/>
              <a:t>N</a:t>
            </a:r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文本框 33"/>
              <p:cNvSpPr txBox="1"/>
              <p:nvPr/>
            </p:nvSpPr>
            <p:spPr>
              <a:xfrm>
                <a:off x="6477000" y="4038600"/>
                <a:ext cx="4064000" cy="429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/>
                  <a:t>C</a:t>
                </a:r>
                <a:r>
                  <a:rPr lang="en-US" altLang="en-US"/>
                  <a:t>×</a:t>
                </a:r>
                <a14:m>
                  <m:oMath xmlns:m="http://schemas.openxmlformats.org/officeDocument/2006/math">
                    <m:r>
                      <a:rPr lang="en-US" altLang="en-US"/>
                      <m:t> </m:t>
                    </m:r>
                    <m:rad>
                      <m:radPr>
                        <m:degHide m:val="on"/>
                        <m:ctrlPr>
                          <a:rPr lang="en-US" alt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radPr>
                      <m:deg/>
                      <m:e>
                        <m:r>
                          <a:rPr lang="en-US" alt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𝑁</m:t>
                        </m:r>
                      </m:e>
                    </m:rad>
                    <m:r>
                      <a:rPr lang="en-US" altLang="en-US">
                        <a:sym typeface="+mn-ea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alt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radPr>
                      <m:deg/>
                      <m:e>
                        <m:r>
                          <a:rPr lang="en-US" alt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𝑁</m:t>
                        </m:r>
                      </m:e>
                    </m:rad>
                  </m:oMath>
                </a14:m>
                <a:endParaRPr lang="en-US" altLang="zh-CN"/>
              </a:p>
            </p:txBody>
          </p:sp>
        </mc:Choice>
        <mc:Fallback>
          <p:sp>
            <p:nvSpPr>
              <p:cNvPr id="34" name="文本框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4038600"/>
                <a:ext cx="4064000" cy="42989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4770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sp>
        <p:nvSpPr>
          <p:cNvPr id="20" name="文本框 19"/>
          <p:cNvSpPr txBox="1"/>
          <p:nvPr/>
        </p:nvSpPr>
        <p:spPr>
          <a:xfrm>
            <a:off x="152400" y="914400"/>
            <a:ext cx="55746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Multi-Spectrum Attention-based Matching</a:t>
            </a:r>
            <a:endParaRPr lang="en-US" altLang="zh-CN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2600" y="1371600"/>
            <a:ext cx="4142740" cy="9017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3000" y="2286000"/>
            <a:ext cx="4743450" cy="82867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0200" y="3124200"/>
            <a:ext cx="4290060" cy="86804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24000" y="4191000"/>
            <a:ext cx="4435475" cy="84391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2400" y="5486400"/>
            <a:ext cx="5855335" cy="42291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10400" y="1447800"/>
            <a:ext cx="4313555" cy="4916805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6019800" y="16764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C</a:t>
            </a:r>
            <a:r>
              <a:rPr lang="en-US" altLang="en-US"/>
              <a:t>×</a:t>
            </a:r>
            <a:r>
              <a:rPr lang="en-US" altLang="zh-CN"/>
              <a:t>N</a:t>
            </a:r>
            <a:endParaRPr lang="en-US" altLang="zh-CN"/>
          </a:p>
        </p:txBody>
      </p:sp>
      <p:sp>
        <p:nvSpPr>
          <p:cNvPr id="30" name="文本框 29"/>
          <p:cNvSpPr txBox="1"/>
          <p:nvPr/>
        </p:nvSpPr>
        <p:spPr>
          <a:xfrm>
            <a:off x="3276600" y="1295400"/>
            <a:ext cx="720090" cy="3009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en-US">
                <a:sym typeface="+mn-ea"/>
              </a:rPr>
              <a:t>N×</a:t>
            </a:r>
            <a:r>
              <a:rPr lang="en-US" altLang="zh-CN">
                <a:sym typeface="+mn-ea"/>
              </a:rPr>
              <a:t>N</a:t>
            </a:r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5943600" y="25908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en-US" altLang="en-US"/>
              <a:t>×</a:t>
            </a:r>
            <a:r>
              <a:rPr lang="en-US" altLang="zh-CN"/>
              <a:t>N</a:t>
            </a:r>
            <a:endParaRPr lang="en-US" altLang="zh-CN"/>
          </a:p>
        </p:txBody>
      </p:sp>
      <p:sp>
        <p:nvSpPr>
          <p:cNvPr id="32" name="文本框 31"/>
          <p:cNvSpPr txBox="1"/>
          <p:nvPr/>
        </p:nvSpPr>
        <p:spPr>
          <a:xfrm>
            <a:off x="6019800" y="33528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C</a:t>
            </a:r>
            <a:r>
              <a:rPr lang="en-US" altLang="en-US"/>
              <a:t>×</a:t>
            </a:r>
            <a:r>
              <a:rPr lang="en-US" altLang="zh-CN"/>
              <a:t>N</a:t>
            </a:r>
            <a:endParaRPr lang="en-US" altLang="zh-CN"/>
          </a:p>
        </p:txBody>
      </p:sp>
      <p:sp>
        <p:nvSpPr>
          <p:cNvPr id="33" name="文本框 32"/>
          <p:cNvSpPr txBox="1"/>
          <p:nvPr/>
        </p:nvSpPr>
        <p:spPr>
          <a:xfrm>
            <a:off x="6019800" y="44196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C</a:t>
            </a:r>
            <a:r>
              <a:rPr lang="en-US" altLang="en-US"/>
              <a:t>×</a:t>
            </a:r>
            <a:r>
              <a:rPr lang="en-US" altLang="zh-CN"/>
              <a:t>N</a:t>
            </a:r>
            <a:endParaRPr lang="en-US" altLang="zh-CN"/>
          </a:p>
        </p:txBody>
      </p:sp>
      <p:sp>
        <p:nvSpPr>
          <p:cNvPr id="34" name="文本框 33"/>
          <p:cNvSpPr txBox="1"/>
          <p:nvPr/>
        </p:nvSpPr>
        <p:spPr>
          <a:xfrm>
            <a:off x="6096000" y="54864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C</a:t>
            </a:r>
            <a:r>
              <a:rPr lang="en-US" altLang="en-US"/>
              <a:t>×</a:t>
            </a:r>
            <a:r>
              <a:rPr lang="en-US" altLang="zh-CN"/>
              <a:t>N</a:t>
            </a:r>
            <a:endParaRPr lang="en-US" altLang="zh-C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53200" y="4648200"/>
            <a:ext cx="5598160" cy="1370965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6200" y="1295400"/>
            <a:ext cx="120637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a </a:t>
            </a:r>
            <a:r>
              <a:rPr lang="en-US" altLang="zh-CN" sz="2400" b="1"/>
              <a:t>Multi-Spectral Fusion (MSF) module</a:t>
            </a:r>
            <a:r>
              <a:rPr lang="en-US" altLang="zh-CN" sz="2400"/>
              <a:t> </a:t>
            </a:r>
            <a:endParaRPr lang="en-US" altLang="zh-CN" sz="2400"/>
          </a:p>
          <a:p>
            <a:r>
              <a:rPr lang="en-US" altLang="zh-CN" sz="2400"/>
              <a:t>for fusing features based on their respective frequency bands.</a:t>
            </a:r>
            <a:endParaRPr lang="en-US" altLang="zh-CN" sz="240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400" y="2133600"/>
            <a:ext cx="5655310" cy="79311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800" y="3200400"/>
            <a:ext cx="5849620" cy="114173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200" y="4648200"/>
            <a:ext cx="5303520" cy="47244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76400" y="5257800"/>
            <a:ext cx="4493895" cy="83121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43000" y="6172200"/>
            <a:ext cx="4981575" cy="56134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3"/>
          <a:srcRect r="12146"/>
          <a:stretch>
            <a:fillRect/>
          </a:stretch>
        </p:blipFill>
        <p:spPr>
          <a:xfrm>
            <a:off x="9677400" y="685800"/>
            <a:ext cx="2466975" cy="420560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05600" y="6400800"/>
            <a:ext cx="5429250" cy="390525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10600" y="4038600"/>
            <a:ext cx="942975" cy="4000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5151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075" y="1600200"/>
            <a:ext cx="1175385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5151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345" y="1619250"/>
            <a:ext cx="10734675" cy="36195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commondata" val="eyJoZGlkIjoiM2IxYjZlOTljOWQ1ZGZmNmM0MTA5MTQwMDU0N2IzYmYifQ=="/>
  <p:tag name="COMMONDATA" val="eyJoZGlkIjoiMDljYzUzMWQ4OWI0YzBkYjYzMDRhZTY5ZjZkYmFmYTg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2877</Words>
  <Application>WPS 演示</Application>
  <PresentationFormat>On-screen Show (4:3)</PresentationFormat>
  <Paragraphs>203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Calibri</vt:lpstr>
      <vt:lpstr>微软雅黑</vt:lpstr>
      <vt:lpstr>Arial Unicode MS</vt:lpstr>
      <vt:lpstr>Cambria Math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ChongqingUniversity  of Technology</vt:lpstr>
      <vt:lpstr>ChongqingUniversity  of Technology</vt:lpstr>
      <vt:lpstr>PowerPoint 演示文稿</vt:lpstr>
      <vt:lpstr>PowerPoint 演示文稿</vt:lpstr>
      <vt:lpstr>PowerPoint 演示文稿</vt:lpstr>
      <vt:lpstr>ChongqingUniversity  of Technology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WPS_1641559061</cp:lastModifiedBy>
  <cp:revision>99</cp:revision>
  <dcterms:created xsi:type="dcterms:W3CDTF">2023-09-17T03:47:00Z</dcterms:created>
  <dcterms:modified xsi:type="dcterms:W3CDTF">2025-02-20T02:32:02Z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2023-09-02T16:00:00Z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2023-09-23T16:00:00Z</vt:filetime>
  </property>
  <property fmtid="{D5CDD505-2E9C-101B-9397-08002B2CF9AE}" pid="5" name="ICV">
    <vt:lpwstr>35CC469372154A1AAC60CE79D74B3722_13</vt:lpwstr>
  </property>
  <property fmtid="{D5CDD505-2E9C-101B-9397-08002B2CF9AE}" pid="6" name="KSOProductBuildVer">
    <vt:lpwstr>2052-12.1.0.19770</vt:lpwstr>
  </property>
</Properties>
</file>